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75" r:id="rId4"/>
    <p:sldId id="267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223224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Ibritumomab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tiuxetan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2000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Chemical Formula :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C6382H9830N1672O1979S54</a:t>
            </a:r>
            <a:endParaRPr lang="en-IN" sz="20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Indium or yttrium conjugated murine IgG1 kappa monoclonal antibody directed against the CD20 antigen, which is found on the surface of normal and malignant B lymphocytes. </a:t>
            </a:r>
            <a:r>
              <a:rPr lang="en-US" dirty="0" err="1">
                <a:solidFill>
                  <a:srgbClr val="000000"/>
                </a:solidFill>
                <a:latin typeface="Times"/>
                <a:ea typeface="Calibri"/>
                <a:cs typeface="Times"/>
              </a:rPr>
              <a:t>Ibritumomab</a:t>
            </a:r>
            <a:r>
              <a:rPr lang="en-US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 is produced in Chinese hamster ovary cells and is composed of two murine gamma 1 heavy chains of 445 amino acids each and two kappa light chains of 213 amino acids each.</a:t>
            </a:r>
            <a:endParaRPr lang="en-US" sz="1800" dirty="0" smtClean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14300" indent="0" algn="just">
              <a:buNone/>
            </a:pP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For treatment of non-Hodgkin's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lymphoma.</a:t>
            </a:r>
          </a:p>
          <a:p>
            <a:pPr marL="114300" indent="0" algn="just">
              <a:buNone/>
            </a:pPr>
            <a:endParaRPr lang="en-US" sz="2400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marL="114300" indent="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Action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 algn="just">
              <a:buNone/>
            </a:pP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The Fab segment of the antibody targets the CD20 epitope on B-cells, allowing the radioactive yttrium to destroy the cell via production of beta particles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.</a:t>
            </a:r>
          </a:p>
          <a:p>
            <a:pPr marL="114300" indent="0" algn="just">
              <a:buNone/>
            </a:pPr>
            <a:endParaRPr lang="en-US" sz="2400" dirty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pPr marL="11430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Antibody, Immunosuppressive Agents</a:t>
            </a:r>
            <a:endParaRPr lang="en-US" sz="24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114300" indent="0" algn="just">
              <a:buNone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0267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-459432"/>
            <a:ext cx="8092922" cy="6120680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Calibri"/>
                <a:cs typeface="Calibri"/>
              </a:rPr>
              <a:t>Zevalin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algn="just">
              <a:buClrTx/>
            </a:pPr>
            <a:r>
              <a:rPr lang="en-US" sz="2400" b="1" dirty="0" smtClean="0">
                <a:solidFill>
                  <a:srgbClr val="000000"/>
                </a:solidFill>
                <a:ea typeface="Calibri"/>
                <a:cs typeface="Calibri"/>
              </a:rPr>
              <a:t>Company Name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: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Spectrum Pharmaceuticals B.V.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400" b="1" dirty="0" smtClean="0">
                <a:solidFill>
                  <a:schemeClr val="tx1"/>
                </a:solidFill>
                <a:latin typeface="Times"/>
                <a:cs typeface="Times"/>
              </a:rPr>
              <a:t>: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Zevalin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(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ibritumomab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tiuxetan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) is the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immunoconjugate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resulting from a stable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thiourea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covalent bond between the monoclonal antibody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ibritumomab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and the linker-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chelator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tiuxetan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[N-[2-bis(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carboxymethyl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)amino]-3-(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pisothiocyanatophenyl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)- propyl]-[N-[2-bis(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carboxymethyl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)amino]-2-(methyl)-ethyl]glycine. This linker-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chelator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provides a high affinity,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conformationally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restricted chelation site for Yttrium-90. The approximate molecular weight of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ibritumomab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tiuxetan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is 148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kD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. The antibody moiety of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Zevalin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is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ibritumomab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, a murine IgG1 kappa monoclonal antibody directed against the CD20 antigen.</a:t>
            </a:r>
            <a:endParaRPr lang="en-US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pPr algn="just">
              <a:buClrTx/>
            </a:pPr>
            <a:endParaRPr lang="en-US" sz="2400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620688"/>
            <a:ext cx="7234063" cy="5513785"/>
          </a:xfrm>
        </p:spPr>
        <p:txBody>
          <a:bodyPr>
            <a:normAutofit fontScale="47500" lnSpcReduction="20000"/>
          </a:bodyPr>
          <a:lstStyle/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IN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intravenous </a:t>
            </a:r>
            <a:r>
              <a:rPr lang="en-IN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administration</a:t>
            </a: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I</a:t>
            </a:r>
            <a:r>
              <a:rPr lang="en-US" sz="4400" dirty="0">
                <a:solidFill>
                  <a:srgbClr val="000000"/>
                </a:solidFill>
                <a:ea typeface="Calibri"/>
                <a:cs typeface="Calibri"/>
              </a:rPr>
              <a:t>nitiate the </a:t>
            </a:r>
            <a:r>
              <a:rPr lang="en-US" sz="4400" dirty="0" err="1">
                <a:solidFill>
                  <a:srgbClr val="000000"/>
                </a:solidFill>
                <a:ea typeface="Calibri"/>
                <a:cs typeface="Calibri"/>
              </a:rPr>
              <a:t>Zevalin</a:t>
            </a:r>
            <a:r>
              <a:rPr lang="en-US" sz="4400" dirty="0">
                <a:solidFill>
                  <a:srgbClr val="000000"/>
                </a:solidFill>
                <a:ea typeface="Calibri"/>
                <a:cs typeface="Calibri"/>
              </a:rPr>
              <a:t> therapeutic regimen following recovery of platelet counts to ≥ 150,000/mm³ at least 6 weeks, but no more than 12 weeks, following the last dose of first-line chemotherapy</a:t>
            </a:r>
            <a:endParaRPr lang="en-US" sz="4400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pPr algn="just"/>
            <a:endParaRPr lang="en-US" sz="4400" dirty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endParaRPr lang="en-IN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Effects:</a:t>
            </a:r>
          </a:p>
          <a:p>
            <a:pPr algn="just"/>
            <a:r>
              <a:rPr lang="en-US" sz="4400" dirty="0">
                <a:solidFill>
                  <a:srgbClr val="000000"/>
                </a:solidFill>
                <a:ea typeface="Calibri"/>
                <a:cs typeface="Calibri"/>
              </a:rPr>
              <a:t>Serious Infusion Reactions, Severe Cutaneous and Mucocutaneous Reactions, Prolonged and Severe Cytopeniasmight </a:t>
            </a:r>
            <a:r>
              <a:rPr lang="en-US" sz="4400" dirty="0" smtClean="0">
                <a:solidFill>
                  <a:srgbClr val="000000"/>
                </a:solidFill>
                <a:ea typeface="Calibri"/>
                <a:cs typeface="Calibri"/>
              </a:rPr>
              <a:t>occur.</a:t>
            </a:r>
            <a:endParaRPr lang="en-IN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7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599218" cy="2152260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https://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www.drugbank.ca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/drugs/DB00078, http://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www.rxlist.com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zevalin-drug.htm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1487</TotalTime>
  <Words>257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Ibritumomab tiuxetan  Chemical Formula : C6382H9830N1672O1979S54</vt:lpstr>
      <vt:lpstr>PowerPoint Presentation</vt:lpstr>
      <vt:lpstr>PowerPoint Presentation</vt:lpstr>
      <vt:lpstr>PowerPoint Presentation</vt:lpstr>
      <vt:lpstr>PowerPoint Presentation</vt:lpstr>
      <vt:lpstr>References :  https://www.drugbank.ca/drugs/DB00078, http://www.rxlist.com/zevalin-drug.htm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pawan</cp:lastModifiedBy>
  <cp:revision>47</cp:revision>
  <dcterms:created xsi:type="dcterms:W3CDTF">2014-12-29T07:14:40Z</dcterms:created>
  <dcterms:modified xsi:type="dcterms:W3CDTF">2017-05-15T10:31:36Z</dcterms:modified>
</cp:coreProperties>
</file>